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63C02A-C69F-4F76-B6BA-58843D74A004}" type="datetimeFigureOut">
              <a:rPr lang="ru-RU" smtClean="0"/>
              <a:pPr/>
              <a:t>19.02.2020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314B08-C98B-4807-8DB6-D2912754E9E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63C02A-C69F-4F76-B6BA-58843D74A004}" type="datetimeFigureOut">
              <a:rPr lang="ru-RU" smtClean="0"/>
              <a:pPr/>
              <a:t>19.02.2020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314B08-C98B-4807-8DB6-D2912754E9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63C02A-C69F-4F76-B6BA-58843D74A004}" type="datetimeFigureOut">
              <a:rPr lang="ru-RU" smtClean="0"/>
              <a:pPr/>
              <a:t>19.02.2020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314B08-C98B-4807-8DB6-D2912754E9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63C02A-C69F-4F76-B6BA-58843D74A004}" type="datetimeFigureOut">
              <a:rPr lang="ru-RU" smtClean="0"/>
              <a:pPr/>
              <a:t>19.02.2020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314B08-C98B-4807-8DB6-D2912754E9E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63C02A-C69F-4F76-B6BA-58843D74A004}" type="datetimeFigureOut">
              <a:rPr lang="ru-RU" smtClean="0"/>
              <a:pPr/>
              <a:t>19.02.2020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314B08-C98B-4807-8DB6-D2912754E9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63C02A-C69F-4F76-B6BA-58843D74A004}" type="datetimeFigureOut">
              <a:rPr lang="ru-RU" smtClean="0"/>
              <a:pPr/>
              <a:t>19.02.2020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314B08-C98B-4807-8DB6-D2912754E9E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63C02A-C69F-4F76-B6BA-58843D74A004}" type="datetimeFigureOut">
              <a:rPr lang="ru-RU" smtClean="0"/>
              <a:pPr/>
              <a:t>19.02.2020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314B08-C98B-4807-8DB6-D2912754E9E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63C02A-C69F-4F76-B6BA-58843D74A004}" type="datetimeFigureOut">
              <a:rPr lang="ru-RU" smtClean="0"/>
              <a:pPr/>
              <a:t>19.02.2020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314B08-C98B-4807-8DB6-D2912754E9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63C02A-C69F-4F76-B6BA-58843D74A004}" type="datetimeFigureOut">
              <a:rPr lang="ru-RU" smtClean="0"/>
              <a:pPr/>
              <a:t>19.02.2020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314B08-C98B-4807-8DB6-D2912754E9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63C02A-C69F-4F76-B6BA-58843D74A004}" type="datetimeFigureOut">
              <a:rPr lang="ru-RU" smtClean="0"/>
              <a:pPr/>
              <a:t>19.02.2020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314B08-C98B-4807-8DB6-D2912754E9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63C02A-C69F-4F76-B6BA-58843D74A004}" type="datetimeFigureOut">
              <a:rPr lang="ru-RU" smtClean="0"/>
              <a:pPr/>
              <a:t>19.02.2020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314B08-C98B-4807-8DB6-D2912754E9E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2"/>
            </a:gs>
            <a:gs pos="60000">
              <a:schemeClr val="bg2">
                <a:tint val="95000"/>
                <a:shade val="100000"/>
                <a:satMod val="130000"/>
                <a:lumMod val="130000"/>
              </a:schemeClr>
            </a:gs>
            <a:gs pos="100000">
              <a:schemeClr val="bg2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F63C02A-C69F-4F76-B6BA-58843D74A004}" type="datetimeFigureOut">
              <a:rPr lang="ru-RU" smtClean="0"/>
              <a:pPr/>
              <a:t>19.02.2020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B314B08-C98B-4807-8DB6-D2912754E9E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2"/>
          <p:cNvSpPr txBox="1">
            <a:spLocks/>
          </p:cNvSpPr>
          <p:nvPr/>
        </p:nvSpPr>
        <p:spPr>
          <a:xfrm>
            <a:off x="3203848" y="5157192"/>
            <a:ext cx="5637010" cy="88211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endParaRPr lang="ru-RU" sz="2400" b="1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683568" y="2420888"/>
            <a:ext cx="7930883" cy="179316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182880"/>
            <a:r>
              <a:rPr lang="ru-RU" sz="40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/>
              </a:rPr>
              <a:t>Транспортный комплекс Республики Беларусь:</a:t>
            </a:r>
          </a:p>
          <a:p>
            <a:pPr marL="182880"/>
            <a:r>
              <a:rPr lang="ru-RU" sz="40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/>
              </a:rPr>
              <a:t>состояние и перспективы его развития</a:t>
            </a:r>
          </a:p>
        </p:txBody>
      </p:sp>
    </p:spTree>
    <p:extLst>
      <p:ext uri="{BB962C8B-B14F-4D97-AF65-F5344CB8AC3E}">
        <p14:creationId xmlns:p14="http://schemas.microsoft.com/office/powerpoint/2010/main" xmlns="" val="180674546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2" descr="Картинки по запросу &quot;логистическая система рб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340768"/>
            <a:ext cx="6136747" cy="45789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307975" y="160338"/>
            <a:ext cx="6486786" cy="107721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Совершенствование логистической системы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85032" y="5919726"/>
            <a:ext cx="886746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В настоящее время в Республике Беларусь функционирует 59 логистических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центров.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2838065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75586" y="183080"/>
            <a:ext cx="673317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Состояние и перспективы развития </a:t>
            </a:r>
          </a:p>
          <a:p>
            <a:pPr algn="ctr"/>
            <a:r>
              <a:rPr lang="ru-RU" sz="24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дорожного хозяйства Республики Беларусь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53421" y="1362200"/>
            <a:ext cx="6506809" cy="830997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Протяженность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сети автомобильных дорог общего пользования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составляет86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967 км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691680" y="2211266"/>
            <a:ext cx="7360816" cy="830997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Практически все республиканские автомобильные дороги имеют усовершенствованное покрытие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53421" y="3047552"/>
            <a:ext cx="6794843" cy="1200329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Плотность дорожной сети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является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одной из самых высоких среди стран-участниц Содружества Независимых Государств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2604385" y="4234085"/>
            <a:ext cx="6424713" cy="1200329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2 трансъевропейских транспортных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коридора: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II (Запад – Восток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);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IX (Север – Юг) с ответвлением IXВ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75763" y="5443453"/>
            <a:ext cx="6872501" cy="1200329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Государственной программы по развитию и содержанию автомобильных дорог в Республике Беларусь на 2017–2020 годы</a:t>
            </a:r>
          </a:p>
        </p:txBody>
      </p:sp>
    </p:spTree>
    <p:extLst>
      <p:ext uri="{BB962C8B-B14F-4D97-AF65-F5344CB8AC3E}">
        <p14:creationId xmlns:p14="http://schemas.microsoft.com/office/powerpoint/2010/main" xmlns="" val="55501900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46697" y="94588"/>
            <a:ext cx="6768752" cy="954107"/>
          </a:xfrm>
          <a:prstGeom prst="rect">
            <a:avLst/>
          </a:prstGeom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/>
                <a:latin typeface="Times New Roman" pitchFamily="18" charset="0"/>
                <a:cs typeface="Times New Roman" pitchFamily="18" charset="0"/>
              </a:rPr>
              <a:t>Платные автомобильные дороги Республики Беларусь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1340768"/>
            <a:ext cx="4572000" cy="156966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Национальная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электронная система взимания платы за проезд по республиканским автомобильным дорогам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389395" y="2996952"/>
            <a:ext cx="4572000" cy="156966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just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Средства, вырученные за пользование платными дорогами, направляются в республиканский дорожный фонд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07504" y="3695258"/>
            <a:ext cx="4137875" cy="304698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Значительная часть средств из республиканского дорожного фонда расходуется на содержание, текущий ремонт, строительство и реконструкцию, а также капитальный ремонт автомобильных дорог</a:t>
            </a: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03094" y="4648462"/>
            <a:ext cx="3221343" cy="21391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16803" y="1187054"/>
            <a:ext cx="2297832" cy="17233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62357185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971600" y="188640"/>
            <a:ext cx="5832648" cy="830997"/>
          </a:xfrm>
          <a:prstGeom prst="rect">
            <a:avLst/>
          </a:prstGeom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/>
                <a:latin typeface="Times New Roman" pitchFamily="18" charset="0"/>
                <a:cs typeface="Times New Roman" pitchFamily="18" charset="0"/>
              </a:rPr>
              <a:t>Реконструкция транспортных коридоров в 2020 году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86515" y="1097124"/>
            <a:ext cx="6192688" cy="83099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трасса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М-7/Е28 Минск – Ошмяны – граница Литовской Республики (Каменный Лог)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129997" y="1928121"/>
            <a:ext cx="3888757" cy="46166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трасса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М3 Минск – Витебск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52765" y="2381979"/>
            <a:ext cx="5900341" cy="83099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участок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автомобильной дороги Р-53 Слобода –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Новосады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245562" y="2924944"/>
            <a:ext cx="5773192" cy="83099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мост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через реку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Пину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(участок трассы Р6 Ивацевичи – Пинск –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Столин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)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52765" y="3770152"/>
            <a:ext cx="6332389" cy="83099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мостового перехода через реку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Сож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(дорога Р140 Славгород – Краснополье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586608" y="4615738"/>
            <a:ext cx="5445978" cy="46166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Р-46 Лепель – Полоцк – граница России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152765" y="5077403"/>
            <a:ext cx="6583536" cy="83099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трассы М-10 (на участке 109 – 195 км) граница России – Гомель –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Кобрин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772185" y="5784915"/>
            <a:ext cx="5282085" cy="83099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М-1/Е 30 Брест (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Козловичи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) – Минск – граница Российской Федерации </a:t>
            </a:r>
          </a:p>
        </p:txBody>
      </p:sp>
    </p:spTree>
    <p:extLst>
      <p:ext uri="{BB962C8B-B14F-4D97-AF65-F5344CB8AC3E}">
        <p14:creationId xmlns:p14="http://schemas.microsoft.com/office/powerpoint/2010/main" xmlns="" val="89653853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51521" y="2905286"/>
            <a:ext cx="8800975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«Наличие развитой транспортной инфраструктуры – очень важный элемент равномерного развития регионов </a:t>
            </a:r>
            <a:r>
              <a:rPr lang="ru-RU" sz="28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Беларуси.</a:t>
            </a:r>
            <a:endParaRPr lang="ru-RU" sz="2800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800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Мы понимаем, что для Европы, России, Китая это тысячекилометровое окно через Беларусь весьма важно. И то, что мы сегодня здесь с вами делаем, – это не только для Беларуси, это для всего мира важнейшие </a:t>
            </a:r>
            <a:r>
              <a:rPr lang="ru-RU" sz="28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артерии»</a:t>
            </a:r>
            <a:endParaRPr lang="ru-RU" sz="2800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982466" y="5961048"/>
            <a:ext cx="282782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А.Г.Лукашенко</a:t>
            </a:r>
            <a:endParaRPr lang="ru-RU" sz="32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 descr="Z:\Временные документы\сотрудники ГрОИРО\Щур И.Б\ЕДИ декабрь 2019\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08974" y="142466"/>
            <a:ext cx="1867082" cy="26420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0546157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921486" y="260024"/>
            <a:ext cx="3612271" cy="646331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Виды 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транспорта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97420" y="125061"/>
            <a:ext cx="2241383" cy="46166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автомобильный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059832" y="1077717"/>
            <a:ext cx="2617255" cy="46166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железнодорожный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6128199" y="1308550"/>
            <a:ext cx="1167564" cy="46166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водный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679585" y="2591409"/>
            <a:ext cx="1683794" cy="46166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воздушный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3470861" y="3638005"/>
            <a:ext cx="2389565" cy="46166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трубопроводный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6533757" y="4109852"/>
            <a:ext cx="2343472" cy="830997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городской электрический 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928150" y="4940849"/>
            <a:ext cx="2032672" cy="46166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метрополитен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7076" y="783245"/>
            <a:ext cx="2262073" cy="16943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59832" y="1736792"/>
            <a:ext cx="2628900" cy="1743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32718" y="1881457"/>
            <a:ext cx="2324100" cy="1743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0936" y="3149625"/>
            <a:ext cx="2621092" cy="14542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83716" y="4109852"/>
            <a:ext cx="2044483" cy="17827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88726" y="5203823"/>
            <a:ext cx="2633534" cy="15398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0936" y="5443202"/>
            <a:ext cx="3467100" cy="1314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6903782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619672" y="178276"/>
            <a:ext cx="5533759" cy="584775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ранспортная инфраструктура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79512" y="1124744"/>
            <a:ext cx="4765600" cy="52322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транспортные коммуникации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959880" y="2042173"/>
            <a:ext cx="4004879" cy="52322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инженерные сооружения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27444" y="1859339"/>
            <a:ext cx="3480460" cy="46166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автомобильные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дороги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27444" y="2420888"/>
            <a:ext cx="4110239" cy="83099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железнодорожные и водные пути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сообщения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05572" y="3440891"/>
            <a:ext cx="3480460" cy="46166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трубопроводные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трассы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27444" y="4015384"/>
            <a:ext cx="4439704" cy="83099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троллейбусные и трамвайные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линии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27443" y="4905058"/>
            <a:ext cx="3192429" cy="46166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линии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метрополитена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67148" y="2754262"/>
            <a:ext cx="5233444" cy="2696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227444" y="5461773"/>
            <a:ext cx="4572000" cy="83099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транспортные и аэронавигационные системы</a:t>
            </a:r>
          </a:p>
        </p:txBody>
      </p:sp>
    </p:spTree>
    <p:extLst>
      <p:ext uri="{BB962C8B-B14F-4D97-AF65-F5344CB8AC3E}">
        <p14:creationId xmlns:p14="http://schemas.microsoft.com/office/powerpoint/2010/main" xmlns="" val="24539959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Z:\Документы института\Логотип ГрОИРО_новый\аг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96379" y="53868"/>
            <a:ext cx="1656117" cy="14587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39552" y="275732"/>
            <a:ext cx="6702156" cy="523220"/>
          </a:xfrm>
          <a:prstGeom prst="rect">
            <a:avLst/>
          </a:prstGeom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sz="28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/>
                <a:latin typeface="Times New Roman" pitchFamily="18" charset="0"/>
                <a:cs typeface="Times New Roman" pitchFamily="18" charset="0"/>
              </a:rPr>
              <a:t>Железнодорожный транспорт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23528" y="4581128"/>
            <a:ext cx="849694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Белорусская железная дорога – это современная, хорошо развитая транспортная система, в состав которой входят шесть отделений: Минское,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Барановичское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Брестское, Гомельское, Могилевское и Витебское. Эксплуатационная длина железнодорожных путей составляет 5,5 тыс. км. 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1803" y="2000250"/>
            <a:ext cx="3425957" cy="25694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97368" y="2276872"/>
            <a:ext cx="3821410" cy="22928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59832" y="847933"/>
            <a:ext cx="2774057" cy="20513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2796396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059832" y="260025"/>
            <a:ext cx="4252959" cy="523220"/>
          </a:xfrm>
          <a:prstGeom prst="rect">
            <a:avLst/>
          </a:prstGeom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sz="28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/>
                <a:latin typeface="Times New Roman" pitchFamily="18" charset="0"/>
                <a:cs typeface="Times New Roman" pitchFamily="18" charset="0"/>
              </a:rPr>
              <a:t>Водный транспорт </a:t>
            </a:r>
            <a:endParaRPr lang="ru-RU" sz="28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79512" y="4306163"/>
            <a:ext cx="871296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Судоходство в Республике Беларусь осуществляется по внутренним водным путям на реках Днепр, Березина,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Сож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Припять, Западная Двина, Неман,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Днепровско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-Бугском и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Микашевичском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каналах. Общая протяженность внутренних водных путей Республики Беларусь составляет 2067,4 км, в том числе с гарантированными глубинами – 1128,1 км. 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260025"/>
            <a:ext cx="2880320" cy="19167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617594"/>
            <a:ext cx="4341722" cy="2708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31641" y="1929126"/>
            <a:ext cx="3124594" cy="23404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0160396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Z:\Документы института\Логотип ГрОИРО_новый\аг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96379" y="53868"/>
            <a:ext cx="1656117" cy="14587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691680" y="284076"/>
            <a:ext cx="5099666" cy="523220"/>
          </a:xfrm>
          <a:prstGeom prst="rect">
            <a:avLst/>
          </a:prstGeom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sz="28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/>
                <a:latin typeface="Times New Roman" pitchFamily="18" charset="0"/>
                <a:cs typeface="Times New Roman" pitchFamily="18" charset="0"/>
              </a:rPr>
              <a:t>Воздушный </a:t>
            </a:r>
            <a:r>
              <a:rPr lang="ru-RU" sz="28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/>
                <a:latin typeface="Times New Roman" pitchFamily="18" charset="0"/>
                <a:cs typeface="Times New Roman" pitchFamily="18" charset="0"/>
              </a:rPr>
              <a:t>транспорт </a:t>
            </a:r>
            <a:endParaRPr lang="ru-RU" sz="28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79492" y="4725144"/>
            <a:ext cx="871296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Воздушный транспорт Беларуси – это комплекс организаций, которые занимаются перевозкой пассажиров и грузов по воздуху как в республике, так и за ее пределами. </a:t>
            </a:r>
          </a:p>
          <a:p>
            <a:pPr algn="just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В стране действуют 6 международных аэропортов, 9 сертифицированных аэродромов. 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1992" y="980728"/>
            <a:ext cx="2619375" cy="1743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07344" y="2723803"/>
            <a:ext cx="2587767" cy="1811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97713" y="1852265"/>
            <a:ext cx="2886455" cy="18387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1821399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827584" y="273184"/>
            <a:ext cx="6151299" cy="523220"/>
          </a:xfrm>
          <a:prstGeom prst="rect">
            <a:avLst/>
          </a:prstGeom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sz="28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Автомобильный </a:t>
            </a:r>
            <a:r>
              <a:rPr lang="ru-RU" sz="28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/>
                <a:latin typeface="Times New Roman" pitchFamily="18" charset="0"/>
                <a:cs typeface="Times New Roman" pitchFamily="18" charset="0"/>
              </a:rPr>
              <a:t>транспорт </a:t>
            </a:r>
            <a:endParaRPr lang="ru-RU" sz="28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5301208"/>
            <a:ext cx="864096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Автомобильный транспорт занимает лидирующую позицию по объему перевозок пассажиров и грузов в транспортной системе Республики Беларусь.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75656" y="936675"/>
            <a:ext cx="3310851" cy="18602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73883" y="2414650"/>
            <a:ext cx="3810000" cy="285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6" y="2996952"/>
            <a:ext cx="3085992" cy="20613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59476509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92915" y="277672"/>
            <a:ext cx="7056784" cy="1200329"/>
          </a:xfrm>
          <a:prstGeom prst="rect">
            <a:avLst/>
          </a:prstGeom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/>
                <a:latin typeface="Times New Roman" pitchFamily="18" charset="0"/>
                <a:cs typeface="Times New Roman" pitchFamily="18" charset="0"/>
              </a:rPr>
              <a:t>Состояние и перспективы развития </a:t>
            </a:r>
          </a:p>
          <a:p>
            <a:pPr algn="ctr"/>
            <a:r>
              <a:rPr lang="ru-RU" sz="24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/>
                <a:latin typeface="Times New Roman" pitchFamily="18" charset="0"/>
                <a:cs typeface="Times New Roman" pitchFamily="18" charset="0"/>
              </a:rPr>
              <a:t>автомобильного транспорта в Республике Беларусь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86428" y="1628800"/>
            <a:ext cx="8702625" cy="1200329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Динамика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падения объема перевозок пассажиров и пассажирооборота, выполняемых транспортом общего пользования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889325" y="3072491"/>
            <a:ext cx="5565370" cy="46166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овышение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спроса на моторное топливо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99014" y="3742012"/>
            <a:ext cx="8702624" cy="46166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Цены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на нефтепродукты не только повышались, но и снижались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11599" y="4437112"/>
            <a:ext cx="8477454" cy="830997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Наша стратегическая цель – сохранить энергетическую безопасность Беларуси.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422890" y="5517232"/>
            <a:ext cx="8454872" cy="1200329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Индексировались и белорусские цены на моторное топливо, но они остаются на 30–40% ниже, чем на сопредельных европейских и украинском рынках. </a:t>
            </a:r>
          </a:p>
        </p:txBody>
      </p:sp>
    </p:spTree>
    <p:extLst>
      <p:ext uri="{BB962C8B-B14F-4D97-AF65-F5344CB8AC3E}">
        <p14:creationId xmlns:p14="http://schemas.microsoft.com/office/powerpoint/2010/main" xmlns="" val="182803891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792009" y="121525"/>
            <a:ext cx="633670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перспективы развития </a:t>
            </a:r>
          </a:p>
          <a:p>
            <a:pPr algn="ctr"/>
            <a:r>
              <a:rPr lang="ru-RU" sz="24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автомобильного транспорта в Республике Беларусь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96650" y="1533339"/>
            <a:ext cx="6156177" cy="830997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Возмещение затрат на перевозки пассажиров общественным транспортом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328368" y="2924944"/>
            <a:ext cx="5724128" cy="1200329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Обеспечение доступности, высокого качества и безопасности автомобильных перевозок пассажиров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491880" y="5085184"/>
            <a:ext cx="5489846" cy="156966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Особенности международных перевозок, совершенствование условий для реализации транзитного потенциала республики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0" y="2506429"/>
            <a:ext cx="3086066" cy="18464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6650" y="4592343"/>
            <a:ext cx="2943774" cy="22049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99430386"/>
      </p:ext>
    </p:extLst>
  </p:cSld>
  <p:clrMapOvr>
    <a:masterClrMapping/>
  </p:clrMapOvr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350</TotalTime>
  <Words>591</Words>
  <Application>Microsoft Office PowerPoint</Application>
  <PresentationFormat>Экран (4:3)</PresentationFormat>
  <Paragraphs>67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Воздушный поток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Приемная</dc:creator>
  <cp:lastModifiedBy>Admin</cp:lastModifiedBy>
  <cp:revision>35</cp:revision>
  <dcterms:created xsi:type="dcterms:W3CDTF">2020-02-18T12:19:35Z</dcterms:created>
  <dcterms:modified xsi:type="dcterms:W3CDTF">2020-02-19T15:27:31Z</dcterms:modified>
</cp:coreProperties>
</file>